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</p:sldIdLst>
  <p:sldSz cx="41148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7"/>
    <p:restoredTop sz="94643"/>
  </p:normalViewPr>
  <p:slideViewPr>
    <p:cSldViewPr snapToObjects="1">
      <p:cViewPr>
        <p:scale>
          <a:sx n="100" d="100"/>
          <a:sy n="100" d="100"/>
        </p:scale>
        <p:origin x="1464" y="360"/>
      </p:cViewPr>
      <p:guideLst>
        <p:guide orient="horz" pos="2304"/>
        <p:guide pos="12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Karine/Documents/Hudson%20Mark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Average Selling Price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'2019'!$A$30:$A$34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'2019'!$B$30:$B$34</c:f>
              <c:numCache>
                <c:formatCode>_("$"* #,##0_);_("$"* \(#,##0\);_("$"* "-"??_);_(@_)</c:formatCode>
                <c:ptCount val="5"/>
                <c:pt idx="0">
                  <c:v>171214.28571428571</c:v>
                </c:pt>
                <c:pt idx="1">
                  <c:v>206750</c:v>
                </c:pt>
                <c:pt idx="2">
                  <c:v>209398.44444444444</c:v>
                </c:pt>
                <c:pt idx="3">
                  <c:v>232836.11111111112</c:v>
                </c:pt>
                <c:pt idx="4">
                  <c:v>258230.76923076922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E7-D144-9867-CA85AEC984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503008431"/>
        <c:axId val="1488585231"/>
      </c:barChart>
      <c:dateAx>
        <c:axId val="1503008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n-US"/>
          </a:p>
        </c:txPr>
        <c:crossAx val="1488585231"/>
        <c:crosses val="autoZero"/>
        <c:auto val="0"/>
        <c:lblOffset val="10"/>
        <c:baseTimeUnit val="days"/>
      </c:dateAx>
      <c:valAx>
        <c:axId val="1488585231"/>
        <c:scaling>
          <c:orientation val="minMax"/>
          <c:max val="260000"/>
          <c:min val="10000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n-US"/>
          </a:p>
        </c:txPr>
        <c:crossAx val="1503008431"/>
        <c:crossesAt val="1"/>
        <c:crossBetween val="between"/>
        <c:majorUnit val="50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" y="1197187"/>
            <a:ext cx="3497580" cy="2546773"/>
          </a:xfrm>
        </p:spPr>
        <p:txBody>
          <a:bodyPr anchor="b"/>
          <a:lstStyle>
            <a:lvl1pPr algn="ctr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3842174"/>
            <a:ext cx="3086100" cy="1766146"/>
          </a:xfrm>
        </p:spPr>
        <p:txBody>
          <a:bodyPr/>
          <a:lstStyle>
            <a:lvl1pPr marL="0" indent="0" algn="ctr">
              <a:buNone/>
              <a:defRPr sz="1080"/>
            </a:lvl1pPr>
            <a:lvl2pPr marL="205740" indent="0" algn="ctr">
              <a:buNone/>
              <a:defRPr sz="900"/>
            </a:lvl2pPr>
            <a:lvl3pPr marL="411480" indent="0" algn="ctr">
              <a:buNone/>
              <a:defRPr sz="810"/>
            </a:lvl3pPr>
            <a:lvl4pPr marL="617220" indent="0" algn="ctr">
              <a:buNone/>
              <a:defRPr sz="720"/>
            </a:lvl4pPr>
            <a:lvl5pPr marL="822960" indent="0" algn="ctr">
              <a:buNone/>
              <a:defRPr sz="720"/>
            </a:lvl5pPr>
            <a:lvl6pPr marL="1028700" indent="0" algn="ctr">
              <a:buNone/>
              <a:defRPr sz="720"/>
            </a:lvl6pPr>
            <a:lvl7pPr marL="1234440" indent="0" algn="ctr">
              <a:buNone/>
              <a:defRPr sz="720"/>
            </a:lvl7pPr>
            <a:lvl8pPr marL="1440180" indent="0" algn="ctr">
              <a:buNone/>
              <a:defRPr sz="720"/>
            </a:lvl8pPr>
            <a:lvl9pPr marL="1645920" indent="0" algn="ctr">
              <a:buNone/>
              <a:defRPr sz="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6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7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44654" y="389467"/>
            <a:ext cx="887254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893" y="389467"/>
            <a:ext cx="2610326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7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3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50" y="1823722"/>
            <a:ext cx="3549015" cy="3042919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750" y="4895429"/>
            <a:ext cx="3549015" cy="1600199"/>
          </a:xfrm>
        </p:spPr>
        <p:txBody>
          <a:bodyPr/>
          <a:lstStyle>
            <a:lvl1pPr marL="0" indent="0">
              <a:buNone/>
              <a:defRPr sz="1080">
                <a:solidFill>
                  <a:schemeClr val="tx1"/>
                </a:solidFill>
              </a:defRPr>
            </a:lvl1pPr>
            <a:lvl2pPr marL="20574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11480" indent="0">
              <a:buNone/>
              <a:defRPr sz="810">
                <a:solidFill>
                  <a:schemeClr val="tx1">
                    <a:tint val="75000"/>
                  </a:schemeClr>
                </a:solidFill>
              </a:defRPr>
            </a:lvl3pPr>
            <a:lvl4pPr marL="61722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4pPr>
            <a:lvl5pPr marL="8229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5pPr>
            <a:lvl6pPr marL="102870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6pPr>
            <a:lvl7pPr marL="123444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7pPr>
            <a:lvl8pPr marL="144018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8pPr>
            <a:lvl9pPr marL="164592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3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2893" y="1947333"/>
            <a:ext cx="174879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3118" y="1947333"/>
            <a:ext cx="174879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5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28" y="389468"/>
            <a:ext cx="3549015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429" y="1793241"/>
            <a:ext cx="1740753" cy="878839"/>
          </a:xfrm>
        </p:spPr>
        <p:txBody>
          <a:bodyPr anchor="b"/>
          <a:lstStyle>
            <a:lvl1pPr marL="0" indent="0">
              <a:buNone/>
              <a:defRPr sz="1080" b="1"/>
            </a:lvl1pPr>
            <a:lvl2pPr marL="205740" indent="0">
              <a:buNone/>
              <a:defRPr sz="900" b="1"/>
            </a:lvl2pPr>
            <a:lvl3pPr marL="411480" indent="0">
              <a:buNone/>
              <a:defRPr sz="810" b="1"/>
            </a:lvl3pPr>
            <a:lvl4pPr marL="617220" indent="0">
              <a:buNone/>
              <a:defRPr sz="720" b="1"/>
            </a:lvl4pPr>
            <a:lvl5pPr marL="822960" indent="0">
              <a:buNone/>
              <a:defRPr sz="720" b="1"/>
            </a:lvl5pPr>
            <a:lvl6pPr marL="1028700" indent="0">
              <a:buNone/>
              <a:defRPr sz="720" b="1"/>
            </a:lvl6pPr>
            <a:lvl7pPr marL="1234440" indent="0">
              <a:buNone/>
              <a:defRPr sz="720" b="1"/>
            </a:lvl7pPr>
            <a:lvl8pPr marL="1440180" indent="0">
              <a:buNone/>
              <a:defRPr sz="720" b="1"/>
            </a:lvl8pPr>
            <a:lvl9pPr marL="1645920" indent="0">
              <a:buNone/>
              <a:defRPr sz="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3429" y="2672080"/>
            <a:ext cx="1740753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83118" y="1793241"/>
            <a:ext cx="1749326" cy="878839"/>
          </a:xfrm>
        </p:spPr>
        <p:txBody>
          <a:bodyPr anchor="b"/>
          <a:lstStyle>
            <a:lvl1pPr marL="0" indent="0">
              <a:buNone/>
              <a:defRPr sz="1080" b="1"/>
            </a:lvl1pPr>
            <a:lvl2pPr marL="205740" indent="0">
              <a:buNone/>
              <a:defRPr sz="900" b="1"/>
            </a:lvl2pPr>
            <a:lvl3pPr marL="411480" indent="0">
              <a:buNone/>
              <a:defRPr sz="810" b="1"/>
            </a:lvl3pPr>
            <a:lvl4pPr marL="617220" indent="0">
              <a:buNone/>
              <a:defRPr sz="720" b="1"/>
            </a:lvl4pPr>
            <a:lvl5pPr marL="822960" indent="0">
              <a:buNone/>
              <a:defRPr sz="720" b="1"/>
            </a:lvl5pPr>
            <a:lvl6pPr marL="1028700" indent="0">
              <a:buNone/>
              <a:defRPr sz="720" b="1"/>
            </a:lvl6pPr>
            <a:lvl7pPr marL="1234440" indent="0">
              <a:buNone/>
              <a:defRPr sz="720" b="1"/>
            </a:lvl7pPr>
            <a:lvl8pPr marL="1440180" indent="0">
              <a:buNone/>
              <a:defRPr sz="720" b="1"/>
            </a:lvl8pPr>
            <a:lvl9pPr marL="1645920" indent="0">
              <a:buNone/>
              <a:defRPr sz="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83118" y="2672080"/>
            <a:ext cx="1749326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3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0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29" y="487680"/>
            <a:ext cx="1327130" cy="1706880"/>
          </a:xfrm>
        </p:spPr>
        <p:txBody>
          <a:bodyPr anchor="b"/>
          <a:lstStyle>
            <a:lvl1pPr>
              <a:defRPr sz="1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9326" y="1053255"/>
            <a:ext cx="2083118" cy="5198533"/>
          </a:xfrm>
        </p:spPr>
        <p:txBody>
          <a:bodyPr/>
          <a:lstStyle>
            <a:lvl1pPr>
              <a:defRPr sz="1440"/>
            </a:lvl1pPr>
            <a:lvl2pPr>
              <a:defRPr sz="1260"/>
            </a:lvl2pPr>
            <a:lvl3pPr>
              <a:defRPr sz="108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29" y="2194560"/>
            <a:ext cx="1327130" cy="4065694"/>
          </a:xfrm>
        </p:spPr>
        <p:txBody>
          <a:bodyPr/>
          <a:lstStyle>
            <a:lvl1pPr marL="0" indent="0">
              <a:buNone/>
              <a:defRPr sz="720"/>
            </a:lvl1pPr>
            <a:lvl2pPr marL="205740" indent="0">
              <a:buNone/>
              <a:defRPr sz="630"/>
            </a:lvl2pPr>
            <a:lvl3pPr marL="411480" indent="0">
              <a:buNone/>
              <a:defRPr sz="540"/>
            </a:lvl3pPr>
            <a:lvl4pPr marL="617220" indent="0">
              <a:buNone/>
              <a:defRPr sz="450"/>
            </a:lvl4pPr>
            <a:lvl5pPr marL="822960" indent="0">
              <a:buNone/>
              <a:defRPr sz="450"/>
            </a:lvl5pPr>
            <a:lvl6pPr marL="1028700" indent="0">
              <a:buNone/>
              <a:defRPr sz="450"/>
            </a:lvl6pPr>
            <a:lvl7pPr marL="1234440" indent="0">
              <a:buNone/>
              <a:defRPr sz="450"/>
            </a:lvl7pPr>
            <a:lvl8pPr marL="1440180" indent="0">
              <a:buNone/>
              <a:defRPr sz="450"/>
            </a:lvl8pPr>
            <a:lvl9pPr marL="164592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1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29" y="487680"/>
            <a:ext cx="1327130" cy="1706880"/>
          </a:xfrm>
        </p:spPr>
        <p:txBody>
          <a:bodyPr anchor="b"/>
          <a:lstStyle>
            <a:lvl1pPr>
              <a:defRPr sz="1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49326" y="1053255"/>
            <a:ext cx="2083118" cy="5198533"/>
          </a:xfrm>
        </p:spPr>
        <p:txBody>
          <a:bodyPr anchor="t"/>
          <a:lstStyle>
            <a:lvl1pPr marL="0" indent="0">
              <a:buNone/>
              <a:defRPr sz="1440"/>
            </a:lvl1pPr>
            <a:lvl2pPr marL="205740" indent="0">
              <a:buNone/>
              <a:defRPr sz="1260"/>
            </a:lvl2pPr>
            <a:lvl3pPr marL="411480" indent="0">
              <a:buNone/>
              <a:defRPr sz="1080"/>
            </a:lvl3pPr>
            <a:lvl4pPr marL="617220" indent="0">
              <a:buNone/>
              <a:defRPr sz="900"/>
            </a:lvl4pPr>
            <a:lvl5pPr marL="822960" indent="0">
              <a:buNone/>
              <a:defRPr sz="900"/>
            </a:lvl5pPr>
            <a:lvl6pPr marL="1028700" indent="0">
              <a:buNone/>
              <a:defRPr sz="900"/>
            </a:lvl6pPr>
            <a:lvl7pPr marL="1234440" indent="0">
              <a:buNone/>
              <a:defRPr sz="900"/>
            </a:lvl7pPr>
            <a:lvl8pPr marL="1440180" indent="0">
              <a:buNone/>
              <a:defRPr sz="900"/>
            </a:lvl8pPr>
            <a:lvl9pPr marL="1645920" indent="0">
              <a:buNone/>
              <a:defRPr sz="9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29" y="2194560"/>
            <a:ext cx="1327130" cy="4065694"/>
          </a:xfrm>
        </p:spPr>
        <p:txBody>
          <a:bodyPr/>
          <a:lstStyle>
            <a:lvl1pPr marL="0" indent="0">
              <a:buNone/>
              <a:defRPr sz="720"/>
            </a:lvl1pPr>
            <a:lvl2pPr marL="205740" indent="0">
              <a:buNone/>
              <a:defRPr sz="630"/>
            </a:lvl2pPr>
            <a:lvl3pPr marL="411480" indent="0">
              <a:buNone/>
              <a:defRPr sz="540"/>
            </a:lvl3pPr>
            <a:lvl4pPr marL="617220" indent="0">
              <a:buNone/>
              <a:defRPr sz="450"/>
            </a:lvl4pPr>
            <a:lvl5pPr marL="822960" indent="0">
              <a:buNone/>
              <a:defRPr sz="450"/>
            </a:lvl5pPr>
            <a:lvl6pPr marL="1028700" indent="0">
              <a:buNone/>
              <a:defRPr sz="450"/>
            </a:lvl6pPr>
            <a:lvl7pPr marL="1234440" indent="0">
              <a:buNone/>
              <a:defRPr sz="450"/>
            </a:lvl7pPr>
            <a:lvl8pPr marL="1440180" indent="0">
              <a:buNone/>
              <a:defRPr sz="450"/>
            </a:lvl8pPr>
            <a:lvl9pPr marL="164592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1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2893" y="389468"/>
            <a:ext cx="3549015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2893" y="1947333"/>
            <a:ext cx="3549015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2893" y="6780108"/>
            <a:ext cx="92583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3028" y="6780108"/>
            <a:ext cx="138874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06078" y="6780108"/>
            <a:ext cx="92583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9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11480" rtl="0" eaLnBrk="1" latinLnBrk="0" hangingPunct="1">
        <a:lnSpc>
          <a:spcPct val="90000"/>
        </a:lnSpc>
        <a:spcBef>
          <a:spcPct val="0"/>
        </a:spcBef>
        <a:buNone/>
        <a:defRPr sz="19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870" indent="-102870" algn="l" defTabSz="41148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indent="-102870" algn="l" defTabSz="411480" rtl="0" eaLnBrk="1" latinLnBrk="0" hangingPunct="1">
        <a:lnSpc>
          <a:spcPct val="90000"/>
        </a:lnSpc>
        <a:spcBef>
          <a:spcPts val="225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02870" algn="l" defTabSz="411480" rtl="0" eaLnBrk="1" latinLnBrk="0" hangingPunct="1">
        <a:lnSpc>
          <a:spcPct val="90000"/>
        </a:lnSpc>
        <a:spcBef>
          <a:spcPts val="22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indent="-102870" algn="l" defTabSz="411480" rtl="0" eaLnBrk="1" latinLnBrk="0" hangingPunct="1">
        <a:lnSpc>
          <a:spcPct val="90000"/>
        </a:lnSpc>
        <a:spcBef>
          <a:spcPts val="225"/>
        </a:spcBef>
        <a:buFont typeface="Arial" panose="020B0604020202020204" pitchFamily="34" charset="0"/>
        <a:buChar char="•"/>
        <a:defRPr sz="81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" indent="-102870" algn="l" defTabSz="411480" rtl="0" eaLnBrk="1" latinLnBrk="0" hangingPunct="1">
        <a:lnSpc>
          <a:spcPct val="90000"/>
        </a:lnSpc>
        <a:spcBef>
          <a:spcPts val="225"/>
        </a:spcBef>
        <a:buFont typeface="Arial" panose="020B0604020202020204" pitchFamily="34" charset="0"/>
        <a:buChar char="•"/>
        <a:defRPr sz="81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" indent="-102870" algn="l" defTabSz="411480" rtl="0" eaLnBrk="1" latinLnBrk="0" hangingPunct="1">
        <a:lnSpc>
          <a:spcPct val="90000"/>
        </a:lnSpc>
        <a:spcBef>
          <a:spcPts val="225"/>
        </a:spcBef>
        <a:buFont typeface="Arial" panose="020B0604020202020204" pitchFamily="34" charset="0"/>
        <a:buChar char="•"/>
        <a:defRPr sz="81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" indent="-102870" algn="l" defTabSz="411480" rtl="0" eaLnBrk="1" latinLnBrk="0" hangingPunct="1">
        <a:lnSpc>
          <a:spcPct val="90000"/>
        </a:lnSpc>
        <a:spcBef>
          <a:spcPts val="225"/>
        </a:spcBef>
        <a:buFont typeface="Arial" panose="020B0604020202020204" pitchFamily="34" charset="0"/>
        <a:buChar char="•"/>
        <a:defRPr sz="81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02870" algn="l" defTabSz="411480" rtl="0" eaLnBrk="1" latinLnBrk="0" hangingPunct="1">
        <a:lnSpc>
          <a:spcPct val="90000"/>
        </a:lnSpc>
        <a:spcBef>
          <a:spcPts val="225"/>
        </a:spcBef>
        <a:buFont typeface="Arial" panose="020B0604020202020204" pitchFamily="34" charset="0"/>
        <a:buChar char="•"/>
        <a:defRPr sz="81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" indent="-102870" algn="l" defTabSz="411480" rtl="0" eaLnBrk="1" latinLnBrk="0" hangingPunct="1">
        <a:lnSpc>
          <a:spcPct val="90000"/>
        </a:lnSpc>
        <a:spcBef>
          <a:spcPts val="225"/>
        </a:spcBef>
        <a:buFont typeface="Arial" panose="020B0604020202020204" pitchFamily="34" charset="0"/>
        <a:buChar char="•"/>
        <a:defRPr sz="8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0BC5DBBF-7192-634E-9E8B-3C7C8922C2F2}"/>
              </a:ext>
            </a:extLst>
          </p:cNvPr>
          <p:cNvSpPr/>
          <p:nvPr/>
        </p:nvSpPr>
        <p:spPr>
          <a:xfrm>
            <a:off x="-4525108" y="961293"/>
            <a:ext cx="1266092" cy="12752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644" tIns="25322" rIns="50644" bIns="2532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97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FB064C-622F-3449-9DD0-1FEE39A9FCDF}"/>
              </a:ext>
            </a:extLst>
          </p:cNvPr>
          <p:cNvSpPr txBox="1"/>
          <p:nvPr/>
        </p:nvSpPr>
        <p:spPr>
          <a:xfrm>
            <a:off x="-5650523" y="-199293"/>
            <a:ext cx="2919046" cy="83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46" dirty="0">
                <a:solidFill>
                  <a:schemeClr val="bg1">
                    <a:lumMod val="50000"/>
                  </a:schemeClr>
                </a:solidFill>
                <a:latin typeface="Aharoni" panose="020F0502020204030204" pitchFamily="34" charset="0"/>
                <a:cs typeface="Aharoni" panose="020F0502020204030204" pitchFamily="34" charset="0"/>
              </a:rPr>
              <a:t>Hudson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0DB6C2-AE21-8F4E-9FE1-C7DEF2EAF4BB}"/>
              </a:ext>
            </a:extLst>
          </p:cNvPr>
          <p:cNvSpPr txBox="1"/>
          <p:nvPr/>
        </p:nvSpPr>
        <p:spPr>
          <a:xfrm>
            <a:off x="-5650523" y="521477"/>
            <a:ext cx="3516923" cy="305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5" dirty="0">
                <a:solidFill>
                  <a:schemeClr val="bg1">
                    <a:lumMod val="50000"/>
                  </a:schemeClr>
                </a:solidFill>
                <a:latin typeface="Aharoni" panose="020F0502020204030204" pitchFamily="34" charset="0"/>
                <a:cs typeface="Aharoni" panose="020F0502020204030204" pitchFamily="34" charset="0"/>
              </a:rPr>
              <a:t>Neighborhood Market Report | Q3 2019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2414D4-B24E-CF49-9115-BA60B3093D89}"/>
              </a:ext>
            </a:extLst>
          </p:cNvPr>
          <p:cNvSpPr/>
          <p:nvPr/>
        </p:nvSpPr>
        <p:spPr>
          <a:xfrm>
            <a:off x="-5791200" y="970479"/>
            <a:ext cx="1266092" cy="12752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644" tIns="25322" rIns="50644" bIns="2532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97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D3256FE-360E-0643-8D1A-4748D3364F59}"/>
              </a:ext>
            </a:extLst>
          </p:cNvPr>
          <p:cNvSpPr/>
          <p:nvPr/>
        </p:nvSpPr>
        <p:spPr>
          <a:xfrm>
            <a:off x="-5791200" y="2234651"/>
            <a:ext cx="1266092" cy="12752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644" tIns="25322" rIns="50644" bIns="2532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97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5DB8D6-64A4-534A-AACE-475329682BA5}"/>
              </a:ext>
            </a:extLst>
          </p:cNvPr>
          <p:cNvSpPr/>
          <p:nvPr/>
        </p:nvSpPr>
        <p:spPr>
          <a:xfrm>
            <a:off x="-5791200" y="3484292"/>
            <a:ext cx="1266092" cy="12752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644" tIns="25322" rIns="50644" bIns="2532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97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FE407E5-2CA4-7F47-B081-7EF9F85493A8}"/>
              </a:ext>
            </a:extLst>
          </p:cNvPr>
          <p:cNvSpPr/>
          <p:nvPr/>
        </p:nvSpPr>
        <p:spPr>
          <a:xfrm>
            <a:off x="-4525108" y="2234650"/>
            <a:ext cx="2532185" cy="25249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644" tIns="25322" rIns="50644" bIns="2532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97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0F00421-3286-9348-9C88-EF77B56AA787}"/>
              </a:ext>
            </a:extLst>
          </p:cNvPr>
          <p:cNvSpPr/>
          <p:nvPr/>
        </p:nvSpPr>
        <p:spPr>
          <a:xfrm>
            <a:off x="-3259016" y="970479"/>
            <a:ext cx="1266092" cy="12641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644" tIns="25322" rIns="50644" bIns="2532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97" dirty="0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80D858C6-AD06-8649-9F9D-0DA8DD77B9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96196"/>
              </p:ext>
            </p:extLst>
          </p:nvPr>
        </p:nvGraphicFramePr>
        <p:xfrm>
          <a:off x="-4535659" y="2372456"/>
          <a:ext cx="2532185" cy="217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7D5C7125-23F8-FB48-AEFE-3B29B430844D}"/>
              </a:ext>
            </a:extLst>
          </p:cNvPr>
          <p:cNvSpPr txBox="1"/>
          <p:nvPr/>
        </p:nvSpPr>
        <p:spPr>
          <a:xfrm>
            <a:off x="-5685693" y="697521"/>
            <a:ext cx="1266092" cy="1370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308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6CA5A7-46BE-7144-9E82-DE4537E9A16B}"/>
              </a:ext>
            </a:extLst>
          </p:cNvPr>
          <p:cNvSpPr txBox="1"/>
          <p:nvPr/>
        </p:nvSpPr>
        <p:spPr>
          <a:xfrm>
            <a:off x="-5701519" y="1779926"/>
            <a:ext cx="1070903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46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homes sold in 2019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9CED75-9320-0949-A82B-B5C96E94655B}"/>
              </a:ext>
            </a:extLst>
          </p:cNvPr>
          <p:cNvSpPr txBox="1"/>
          <p:nvPr/>
        </p:nvSpPr>
        <p:spPr>
          <a:xfrm>
            <a:off x="-5791201" y="2465725"/>
            <a:ext cx="1382151" cy="518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69" dirty="0">
                <a:solidFill>
                  <a:schemeClr val="accent4">
                    <a:lumMod val="20000"/>
                    <a:lumOff val="8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$258,000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0EC287-65D6-EA4D-9C8C-920313AD474F}"/>
              </a:ext>
            </a:extLst>
          </p:cNvPr>
          <p:cNvSpPr txBox="1"/>
          <p:nvPr/>
        </p:nvSpPr>
        <p:spPr>
          <a:xfrm>
            <a:off x="-5770099" y="2940510"/>
            <a:ext cx="1255542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46" dirty="0">
                <a:solidFill>
                  <a:schemeClr val="accent4">
                    <a:lumMod val="20000"/>
                    <a:lumOff val="8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average price in 2019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00DDB7-42AA-1847-BB3A-A5ACADC5C607}"/>
              </a:ext>
            </a:extLst>
          </p:cNvPr>
          <p:cNvSpPr txBox="1"/>
          <p:nvPr/>
        </p:nvSpPr>
        <p:spPr>
          <a:xfrm>
            <a:off x="-3121856" y="697521"/>
            <a:ext cx="1266092" cy="1370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308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628389-6962-FD4A-B09C-BD358C81AD1B}"/>
              </a:ext>
            </a:extLst>
          </p:cNvPr>
          <p:cNvSpPr txBox="1"/>
          <p:nvPr/>
        </p:nvSpPr>
        <p:spPr>
          <a:xfrm>
            <a:off x="-3137682" y="1699846"/>
            <a:ext cx="1070903" cy="539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9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average days on the market in 2019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8CEA926-D50F-B04F-AD17-B6146245D372}"/>
              </a:ext>
            </a:extLst>
          </p:cNvPr>
          <p:cNvSpPr txBox="1"/>
          <p:nvPr/>
        </p:nvSpPr>
        <p:spPr>
          <a:xfrm>
            <a:off x="-4419600" y="697521"/>
            <a:ext cx="1266092" cy="1370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308" dirty="0">
                <a:solidFill>
                  <a:schemeClr val="accent4">
                    <a:lumMod val="20000"/>
                    <a:lumOff val="8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6BFE9A-F79F-C54E-B664-B23BBBB0FD24}"/>
              </a:ext>
            </a:extLst>
          </p:cNvPr>
          <p:cNvSpPr txBox="1"/>
          <p:nvPr/>
        </p:nvSpPr>
        <p:spPr>
          <a:xfrm>
            <a:off x="-4435427" y="1752600"/>
            <a:ext cx="1070903" cy="603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31" dirty="0">
                <a:solidFill>
                  <a:schemeClr val="accent4">
                    <a:lumMod val="20000"/>
                    <a:lumOff val="8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percent of homes sold above asking price in 2019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A22F35-EB9B-324D-AAAE-55E296498D4E}"/>
              </a:ext>
            </a:extLst>
          </p:cNvPr>
          <p:cNvSpPr txBox="1"/>
          <p:nvPr/>
        </p:nvSpPr>
        <p:spPr>
          <a:xfrm>
            <a:off x="-5696244" y="3704492"/>
            <a:ext cx="1382151" cy="518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69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$25,000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828B3E0-FC00-2C47-8D3F-EF2B2ACBCF42}"/>
              </a:ext>
            </a:extLst>
          </p:cNvPr>
          <p:cNvSpPr txBox="1"/>
          <p:nvPr/>
        </p:nvSpPr>
        <p:spPr>
          <a:xfrm>
            <a:off x="-5780650" y="4233949"/>
            <a:ext cx="1255542" cy="475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31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Increase in average sales price from this time last year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CA33C84-848A-FD47-B77B-CFBAD76BF88C}"/>
              </a:ext>
            </a:extLst>
          </p:cNvPr>
          <p:cNvSpPr txBox="1"/>
          <p:nvPr/>
        </p:nvSpPr>
        <p:spPr>
          <a:xfrm>
            <a:off x="-4525108" y="4548554"/>
            <a:ext cx="2391508" cy="198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92" dirty="0">
                <a:solidFill>
                  <a:schemeClr val="bg1">
                    <a:lumMod val="50000"/>
                  </a:schemeClr>
                </a:solidFill>
                <a:latin typeface="Aharoni" panose="020F0502020204030204" pitchFamily="34" charset="0"/>
                <a:cs typeface="Aharoni" panose="020F0502020204030204" pitchFamily="34" charset="0"/>
              </a:rPr>
              <a:t>*Statistics do not include Hudson Hills or rural homes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9EF1C25-9642-B741-B64A-82FD58AED5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262" y="269631"/>
            <a:ext cx="3798277" cy="5064369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D3F0FC05-99A2-0745-993C-6D5154FB4A27}"/>
              </a:ext>
            </a:extLst>
          </p:cNvPr>
          <p:cNvSpPr/>
          <p:nvPr/>
        </p:nvSpPr>
        <p:spPr>
          <a:xfrm>
            <a:off x="147976" y="5638799"/>
            <a:ext cx="3814658" cy="142152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644" tIns="25322" rIns="50644" bIns="2532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97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30E523D-7D1F-0C4A-9E92-D38FB35F2A19}"/>
              </a:ext>
            </a:extLst>
          </p:cNvPr>
          <p:cNvSpPr txBox="1"/>
          <p:nvPr/>
        </p:nvSpPr>
        <p:spPr>
          <a:xfrm>
            <a:off x="889237" y="5715661"/>
            <a:ext cx="2960463" cy="1338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85" dirty="0">
                <a:solidFill>
                  <a:schemeClr val="accent4">
                    <a:lumMod val="20000"/>
                    <a:lumOff val="8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Karine Rastatter</a:t>
            </a:r>
          </a:p>
          <a:p>
            <a:pPr algn="r"/>
            <a:r>
              <a:rPr lang="en-US" sz="1385" dirty="0">
                <a:solidFill>
                  <a:schemeClr val="accent4">
                    <a:lumMod val="20000"/>
                    <a:lumOff val="80000"/>
                  </a:schemeClr>
                </a:solidFill>
                <a:latin typeface="DIN Condensed" pitchFamily="2" charset="0"/>
                <a:cs typeface="Aharoni" panose="02010803020104030203" pitchFamily="2" charset="-79"/>
              </a:rPr>
              <a:t>Realtor®</a:t>
            </a:r>
          </a:p>
          <a:p>
            <a:pPr algn="r"/>
            <a:endParaRPr lang="en-US" sz="1246" dirty="0">
              <a:solidFill>
                <a:schemeClr val="accent4">
                  <a:lumMod val="20000"/>
                  <a:lumOff val="80000"/>
                </a:schemeClr>
              </a:solidFill>
              <a:latin typeface="DIN Condensed" pitchFamily="2" charset="0"/>
              <a:cs typeface="Aharoni" panose="02010803020104030203" pitchFamily="2" charset="-79"/>
            </a:endParaRPr>
          </a:p>
          <a:p>
            <a:pPr algn="r"/>
            <a:endParaRPr lang="en-US" sz="346" dirty="0">
              <a:solidFill>
                <a:schemeClr val="accent4">
                  <a:lumMod val="20000"/>
                  <a:lumOff val="8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r"/>
            <a:r>
              <a:rPr lang="en-US" sz="1246" dirty="0">
                <a:solidFill>
                  <a:schemeClr val="accent4">
                    <a:lumMod val="20000"/>
                    <a:lumOff val="80000"/>
                  </a:schemeClr>
                </a:solidFill>
                <a:latin typeface="DIN Condensed" pitchFamily="2" charset="0"/>
                <a:cs typeface="Aharoni" panose="02010803020104030203" pitchFamily="2" charset="-79"/>
              </a:rPr>
              <a:t>Realty One Group Five Star</a:t>
            </a:r>
            <a:endParaRPr lang="en-US" sz="1246" dirty="0">
              <a:solidFill>
                <a:schemeClr val="accent4">
                  <a:lumMod val="20000"/>
                  <a:lumOff val="8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r"/>
            <a:r>
              <a:rPr lang="en-US" sz="1246" dirty="0">
                <a:solidFill>
                  <a:schemeClr val="accent4">
                    <a:lumMod val="20000"/>
                    <a:lumOff val="80000"/>
                  </a:schemeClr>
                </a:solidFill>
                <a:latin typeface="DIN Condensed" pitchFamily="2" charset="0"/>
                <a:cs typeface="Aharoni" panose="02010803020104030203" pitchFamily="2" charset="-79"/>
              </a:rPr>
              <a:t>Phone: 303.990.4679</a:t>
            </a:r>
          </a:p>
          <a:p>
            <a:pPr algn="r"/>
            <a:r>
              <a:rPr lang="en-US" sz="1246" dirty="0">
                <a:solidFill>
                  <a:schemeClr val="accent4">
                    <a:lumMod val="20000"/>
                    <a:lumOff val="80000"/>
                  </a:schemeClr>
                </a:solidFill>
                <a:latin typeface="DIN Condensed" pitchFamily="2" charset="0"/>
                <a:cs typeface="Aharoni" panose="02010803020104030203" pitchFamily="2" charset="-79"/>
              </a:rPr>
              <a:t>Email</a:t>
            </a:r>
            <a:r>
              <a:rPr lang="en-US" sz="1246" dirty="0">
                <a:solidFill>
                  <a:schemeClr val="accent4">
                    <a:lumMod val="20000"/>
                    <a:lumOff val="8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en-US" sz="1246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DIN Condensed" pitchFamily="2" charset="0"/>
                <a:cs typeface="Aharoni" panose="02010803020104030203" pitchFamily="2" charset="-79"/>
              </a:rPr>
              <a:t>karine@</a:t>
            </a:r>
            <a:r>
              <a:rPr lang="en-US" sz="1246" err="1">
                <a:solidFill>
                  <a:schemeClr val="accent4">
                    <a:lumMod val="20000"/>
                    <a:lumOff val="80000"/>
                  </a:schemeClr>
                </a:solidFill>
                <a:latin typeface="DIN Condensed" pitchFamily="2" charset="0"/>
                <a:cs typeface="Aharoni" panose="02010803020104030203" pitchFamily="2" charset="-79"/>
              </a:rPr>
              <a:t>rogfivestar</a:t>
            </a:r>
            <a:r>
              <a:rPr lang="en-US" sz="1246">
                <a:solidFill>
                  <a:schemeClr val="accent4">
                    <a:lumMod val="20000"/>
                    <a:lumOff val="80000"/>
                  </a:schemeClr>
                </a:solidFill>
                <a:latin typeface="DIN Condensed" pitchFamily="2" charset="0"/>
                <a:cs typeface="Aharoni" panose="02010803020104030203" pitchFamily="2" charset="-79"/>
              </a:rPr>
              <a:t>.com</a:t>
            </a:r>
            <a:endParaRPr lang="en-US" sz="1246" dirty="0">
              <a:solidFill>
                <a:schemeClr val="accent4">
                  <a:lumMod val="20000"/>
                  <a:lumOff val="80000"/>
                </a:schemeClr>
              </a:solidFill>
              <a:latin typeface="DIN Condensed" pitchFamily="2" charset="0"/>
              <a:cs typeface="Aharoni" panose="02010803020104030203" pitchFamily="2" charset="-79"/>
            </a:endParaRPr>
          </a:p>
        </p:txBody>
      </p:sp>
      <p:pic>
        <p:nvPicPr>
          <p:cNvPr id="32" name="Picture 31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1A25822E-A0A0-B04D-8EBC-168FD432BD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92" y="5753301"/>
            <a:ext cx="896815" cy="11925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9AA514E-103F-094E-8CB5-CB2D1498C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1800" y="1143000"/>
            <a:ext cx="228600" cy="180474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9F3A98F3-185F-1446-9F6B-D2F3269625B7}"/>
              </a:ext>
            </a:extLst>
          </p:cNvPr>
          <p:cNvSpPr txBox="1"/>
          <p:nvPr/>
        </p:nvSpPr>
        <p:spPr>
          <a:xfrm>
            <a:off x="2895600" y="1066800"/>
            <a:ext cx="4572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5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Q2</a:t>
            </a:r>
            <a:endParaRPr lang="en-US" sz="1246" dirty="0">
              <a:solidFill>
                <a:schemeClr val="bg1">
                  <a:lumMod val="50000"/>
                </a:schemeClr>
              </a:solidFill>
              <a:latin typeface="DIN Condensed" pitchFamily="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79884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5705</TotalTime>
  <Words>82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DIN Condensed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Karine Rastatter</dc:creator>
  <cp:lastModifiedBy>Karine Rastatter</cp:lastModifiedBy>
  <cp:revision>33</cp:revision>
  <cp:lastPrinted>2019-07-23T20:03:44Z</cp:lastPrinted>
  <dcterms:created xsi:type="dcterms:W3CDTF">2019-07-19T21:04:53Z</dcterms:created>
  <dcterms:modified xsi:type="dcterms:W3CDTF">2020-11-19T21:43:03Z</dcterms:modified>
</cp:coreProperties>
</file>